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2"/>
  </p:notesMasterIdLst>
  <p:sldIdLst>
    <p:sldId id="293" r:id="rId2"/>
    <p:sldId id="260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90" r:id="rId13"/>
    <p:sldId id="291" r:id="rId14"/>
    <p:sldId id="292" r:id="rId15"/>
    <p:sldId id="277" r:id="rId16"/>
    <p:sldId id="278" r:id="rId17"/>
    <p:sldId id="279" r:id="rId18"/>
    <p:sldId id="286" r:id="rId19"/>
    <p:sldId id="287" r:id="rId20"/>
    <p:sldId id="289" r:id="rId21"/>
    <p:sldId id="280" r:id="rId22"/>
    <p:sldId id="281" r:id="rId23"/>
    <p:sldId id="282" r:id="rId24"/>
    <p:sldId id="283" r:id="rId25"/>
    <p:sldId id="284" r:id="rId26"/>
    <p:sldId id="297" r:id="rId27"/>
    <p:sldId id="294" r:id="rId28"/>
    <p:sldId id="295" r:id="rId29"/>
    <p:sldId id="296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9108E-1F90-4F24-9772-DBE4805543A5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EBADE-55F1-45EF-8A82-F0814AD92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38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F71C-24C2-4BEA-B03C-62BF4848C4A4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5931-F35F-4F7B-89F7-7A2D75E3E15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B4B1-7D0C-47F0-8328-1F16810E6566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09F-727C-4FC0-ACC1-E72BD5DFD1BC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ACF-64B0-4899-BF7B-5382BE613E8C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8D7B-87A7-4F82-90BF-86A6968B8DA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EA53-CC7D-45EB-9876-11E1413976B5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C92C-C8AE-4A50-94AA-36D7238FA25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0235-C7C7-4D64-9ACE-AF8964A87BE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AFB5-5B19-44E8-ABB4-520EFADB9F7A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9DA721-948C-4FDE-BFDC-3466FA99B3A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928D40A-4455-4C53-9B8A-93C61C34792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webp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9C990-B171-4120-A296-B507DB0A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fr-FR" sz="4000" dirty="0"/>
              <a:t>PROJET DE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CA6DCA-C7BE-4265-BA46-47F8B808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0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96832" y="1711989"/>
            <a:ext cx="11198335" cy="421902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C8EB37-AB25-480B-8590-53DCB378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0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745237" y="1319485"/>
            <a:ext cx="8701526" cy="531193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5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23943" y="1264300"/>
            <a:ext cx="9544114" cy="4953620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75" y="1437815"/>
            <a:ext cx="11585249" cy="4224754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1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1EB6617-3A4C-4EFE-AD15-BFEE08DA8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216" y="1618129"/>
            <a:ext cx="11343567" cy="3621741"/>
          </a:xfrm>
        </p:spPr>
      </p:pic>
    </p:spTree>
    <p:extLst>
      <p:ext uri="{BB962C8B-B14F-4D97-AF65-F5344CB8AC3E}">
        <p14:creationId xmlns:p14="http://schemas.microsoft.com/office/powerpoint/2010/main" val="347221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CLASSES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615D28-C025-4024-9F96-2DB5827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ECDF82-2788-44FE-A0E9-64D14252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4845" y="1212693"/>
            <a:ext cx="7346149" cy="55770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D6F42B-D1EF-4FD4-BA66-E0584454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089" y="3109912"/>
            <a:ext cx="26384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9D54FF-EE4E-441E-B467-56CEB492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870520"/>
            <a:ext cx="2240196" cy="473708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FE328AB-5F27-4227-BB00-AE23EC338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902" y="1845719"/>
            <a:ext cx="2240196" cy="476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C38FE-CA25-4416-824D-8C91FB4C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8161" y="1820051"/>
            <a:ext cx="2205211" cy="4775153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2E6C5A-DC7D-4D12-8FA9-673557CE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9D54FF-EE4E-441E-B467-56CEB492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7945" y="1870520"/>
            <a:ext cx="2226578" cy="473708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FE328AB-5F27-4227-BB00-AE23EC338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882" y="1845719"/>
            <a:ext cx="2238235" cy="476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C38FE-CA25-4416-824D-8C91FB4C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0669" y="1839206"/>
            <a:ext cx="2240195" cy="473684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C53E58-7D77-4710-9B74-A5A09D17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04" y="385852"/>
            <a:ext cx="100667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MODÈLE CONCEPTUEL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12381A-4819-4072-A470-7070A107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C3B1AE-FFE4-4CF8-B2DE-55FA0C43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15" y="1330309"/>
            <a:ext cx="8259966" cy="52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04" y="385852"/>
            <a:ext cx="100667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MODÈLE LOGIQUE des DONNÉES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89368" y="1382072"/>
            <a:ext cx="7213263" cy="518676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AB18E9-69FC-451F-A28E-9ECE28B7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4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7B43DA-757F-4C0A-BDF5-D6FF8803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140904"/>
            <a:ext cx="8305436" cy="5717096"/>
          </a:xfrm>
        </p:spPr>
        <p:txBody>
          <a:bodyPr>
            <a:no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Présentation personnelle		p3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cahier des charges	p4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Spécifications fonctionnelles		p6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					p18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					p21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techniques				p23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Fonctionnalités				p24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Démo						En direct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					p27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6193D-9151-4CFA-9BD5-A0063BC5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8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AB18E9-69FC-451F-A28E-9ECE28B7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94EA53E-3A0F-498B-AF89-2FADA5EFF3E4}"/>
              </a:ext>
            </a:extLst>
          </p:cNvPr>
          <p:cNvSpPr txBox="1">
            <a:spLocks/>
          </p:cNvSpPr>
          <p:nvPr/>
        </p:nvSpPr>
        <p:spPr>
          <a:xfrm>
            <a:off x="2231136" y="385852"/>
            <a:ext cx="7729728" cy="75505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REQUÊTES SQL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3ACFDA4-5FB4-42B8-97FF-E3193EB2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68" y="1754850"/>
            <a:ext cx="10627064" cy="183819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CE6E6A1-2449-4C2E-8DC8-82945759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8" y="3856272"/>
            <a:ext cx="7472299" cy="4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8268A-5E36-4118-8DF4-15FE9FB5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625183-0756-4169-B538-9B6C4836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2" y="1490514"/>
            <a:ext cx="11417775" cy="4432114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BF93923-58BE-477C-9E0B-D3D793AF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8268A-5E36-4118-8DF4-15FE9FB5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3D9F3D-F41F-41A8-8552-CDEA8282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82217"/>
            <a:ext cx="10725150" cy="37338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F49335-9039-4A40-9D4C-FBFBCD50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60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TECHNIQUES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238E47F-FBEA-44F1-A8A5-EB501C81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FC44BEA-7F97-4272-897D-6526974E492E}"/>
              </a:ext>
            </a:extLst>
          </p:cNvPr>
          <p:cNvGrpSpPr/>
          <p:nvPr/>
        </p:nvGrpSpPr>
        <p:grpSpPr>
          <a:xfrm>
            <a:off x="2231136" y="4573868"/>
            <a:ext cx="6959396" cy="1299987"/>
            <a:chOff x="2231136" y="4573868"/>
            <a:chExt cx="6959396" cy="129998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F0C1788-45A9-450F-B61E-387733A6CC41}"/>
                </a:ext>
              </a:extLst>
            </p:cNvPr>
            <p:cNvGrpSpPr/>
            <p:nvPr/>
          </p:nvGrpSpPr>
          <p:grpSpPr>
            <a:xfrm>
              <a:off x="2231136" y="4775452"/>
              <a:ext cx="5021226" cy="1053133"/>
              <a:chOff x="398056" y="4008845"/>
              <a:chExt cx="5021226" cy="1053133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A21B6C1-4FA6-46ED-B67B-0748868989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487" y="4158843"/>
                <a:ext cx="1561087" cy="882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0EC49E8-86F1-40AF-9628-E92DE6F624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86344" y="4008845"/>
                <a:ext cx="1032938" cy="1032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2955F02-52E9-4372-8DAF-29A9EF4573EC}"/>
                  </a:ext>
                </a:extLst>
              </p:cNvPr>
              <p:cNvSpPr txBox="1"/>
              <p:nvPr/>
            </p:nvSpPr>
            <p:spPr>
              <a:xfrm flipH="1">
                <a:off x="398056" y="4415647"/>
                <a:ext cx="10448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Client  &amp; serveur :</a:t>
                </a:r>
              </a:p>
            </p:txBody>
          </p:sp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49681FE-8DC4-42AC-99ED-67667C8B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0545" y="4573868"/>
              <a:ext cx="1299987" cy="129998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380E1C9-7187-4FFB-9979-0BE4C70D0B86}"/>
              </a:ext>
            </a:extLst>
          </p:cNvPr>
          <p:cNvGrpSpPr/>
          <p:nvPr/>
        </p:nvGrpSpPr>
        <p:grpSpPr>
          <a:xfrm>
            <a:off x="2231136" y="2992658"/>
            <a:ext cx="8893546" cy="1459685"/>
            <a:chOff x="2231136" y="2992658"/>
            <a:chExt cx="8893546" cy="145968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5688A79-F13D-4075-9C4E-8B651382EC19}"/>
                </a:ext>
              </a:extLst>
            </p:cNvPr>
            <p:cNvGrpSpPr/>
            <p:nvPr/>
          </p:nvGrpSpPr>
          <p:grpSpPr>
            <a:xfrm>
              <a:off x="2231136" y="2992658"/>
              <a:ext cx="7185480" cy="1459685"/>
              <a:chOff x="407598" y="2705756"/>
              <a:chExt cx="7185480" cy="1459685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2FAC1759-EED7-426B-9A32-1B6647D9C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4344" y="2716242"/>
                <a:ext cx="1948734" cy="100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175DC527-3F03-4A67-8B65-A27D353FE3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5028" y="2705756"/>
                <a:ext cx="1025554" cy="1025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391E74CC-3F41-43F5-8A82-D47B27F74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4933" y="2823202"/>
                <a:ext cx="2014601" cy="1342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5432924-6101-42D0-B125-AF3A37F03680}"/>
                  </a:ext>
                </a:extLst>
              </p:cNvPr>
              <p:cNvSpPr txBox="1"/>
              <p:nvPr/>
            </p:nvSpPr>
            <p:spPr>
              <a:xfrm flipH="1">
                <a:off x="407598" y="3042409"/>
                <a:ext cx="1044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Serveur :</a:t>
                </a:r>
              </a:p>
            </p:txBody>
          </p:sp>
        </p:grp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3804E75-7034-4AAA-8B7A-723518C2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91182" y="3186286"/>
              <a:ext cx="1333500" cy="904875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A1D0652-117D-4517-BF3E-6B39B202B94A}"/>
              </a:ext>
            </a:extLst>
          </p:cNvPr>
          <p:cNvGrpSpPr/>
          <p:nvPr/>
        </p:nvGrpSpPr>
        <p:grpSpPr>
          <a:xfrm>
            <a:off x="2156914" y="1587051"/>
            <a:ext cx="5322231" cy="1219200"/>
            <a:chOff x="2156914" y="1587051"/>
            <a:chExt cx="5322231" cy="12192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42BA36F-E10F-4209-92F3-F50C611B5343}"/>
                </a:ext>
              </a:extLst>
            </p:cNvPr>
            <p:cNvGrpSpPr/>
            <p:nvPr/>
          </p:nvGrpSpPr>
          <p:grpSpPr>
            <a:xfrm>
              <a:off x="2156914" y="1587051"/>
              <a:ext cx="3757129" cy="1219200"/>
              <a:chOff x="398057" y="1479958"/>
              <a:chExt cx="3757129" cy="121920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19E607F-590F-4231-BFFA-E659B83EF0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1136" y="1479958"/>
                <a:ext cx="192405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981AE25-24B3-4374-B4B4-4929F4BB6B4D}"/>
                  </a:ext>
                </a:extLst>
              </p:cNvPr>
              <p:cNvSpPr txBox="1"/>
              <p:nvPr/>
            </p:nvSpPr>
            <p:spPr>
              <a:xfrm flipH="1">
                <a:off x="398057" y="1895912"/>
                <a:ext cx="1044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 Client :</a:t>
                </a:r>
              </a:p>
            </p:txBody>
          </p:sp>
        </p:grp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5498B1A0-DAEB-443F-941A-6133FEAD8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879" y="1593193"/>
              <a:ext cx="1287266" cy="96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05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CLIENT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91A339-C030-4D47-B251-822B37F16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425596"/>
            <a:ext cx="12192000" cy="52168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onClickBtSave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commence par cacher les </a:t>
            </a:r>
            <a:r>
              <a:rPr lang="fr-FR" altLang="fr-FR" sz="1900" i="1" dirty="0">
                <a:solidFill>
                  <a:srgbClr val="8C8C8C"/>
                </a:solidFill>
                <a:latin typeface="JetBrains Mono"/>
              </a:rPr>
              <a:t>é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ventuels précédents msg d’erreur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hideErrorMsg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//méthode qui stocke la longueur des données saisies par l’utilisateur et leur contenu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recupContenuCompGraph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//si tous les champs sont remplis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nomSize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prenomSize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telSize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emailSize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adresseSize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cpSize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&amp;&amp;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villeSize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//si le format de l’email est correct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isEmailAdress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Thread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try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//requête de création du client que l’on stocke pour réutiliser ses données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createdClient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WSUtils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adresse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ville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0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CLIENT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91A339-C030-4D47-B251-822B37F16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210153"/>
            <a:ext cx="12192000" cy="5647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	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//redirection vers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FicheClientActivity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900" dirty="0">
                <a:solidFill>
                  <a:srgbClr val="000000"/>
                </a:solidFill>
                <a:latin typeface="JetBrains Mono"/>
              </a:rPr>
              <a:t>	   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Intent(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NewClientActivity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FicheClientActivity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//passage de paramètres à envoyer dans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FicheClientActivity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.putExtra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sendIdClient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createdClient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.getIdClient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.putExtra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sendLoginUser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paramLoginUser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startActivity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}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catch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e.printStackTrace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showErrorMsg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e.getMessage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}.start();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createDialog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de l'email incorrect."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else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createDialog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"Veuillez remplir tous les champs."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D466F6-608B-4245-A954-7B300572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7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3463CC-FA13-43D0-A6E6-33D5179E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92" y="1318486"/>
            <a:ext cx="11662616" cy="47243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33B3"/>
                </a:solidFill>
                <a:latin typeface="JetBrains Mono"/>
              </a:rPr>
              <a:t>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nom,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prenom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tel,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email,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adresse,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ville)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crée un nouveau client avec les paramètres saisis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Client(nom,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tel, email, adresse,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ville);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transforme notre client en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myGson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.toJson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effectue la requête de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parsing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OkHttpUtils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sendPostOkHttpRequest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URL_WS_OCC_FERMETURES_CREATE_CLIENT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récupère un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de type Client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clientInJson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myGson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.fromJson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//on retourne ce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clientInJson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7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SERVEUR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042DBC-79A2-4546-95F4-E793F172D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0623" y="1232242"/>
            <a:ext cx="8970754" cy="5601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/** CREER UN COMPTE CLIENT **/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//http://localhost:8080/createClient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json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attendu :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//{"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nom":"Toto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", 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prenom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":"Toto", "tel":"0561703131", 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email":"email@hotmail.fr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", "adresse":"adresse1", "cp":"31000", "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ville":"TOULOUSE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"}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@PostMapping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"/createClient"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@RequestBody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createClient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//contrôle des données saisies avant de les enregistrer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nom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client.getPrenom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prénom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numéro de téléphone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email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63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SERVEUR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AFD8F3-9469-4A3B-AA0D-BF65B9411C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52067" y="1210300"/>
            <a:ext cx="7887865" cy="5647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client.getAdresse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client.getAdresse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"Aucune adresse saisie"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 code postal saisi"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client.getVille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||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client.getVille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().trim().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length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()==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"Aucune ville saisie"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(!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isTelephoneValid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client.getTel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du numéro de téléphone incorrect"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is</a:t>
            </a:r>
            <a:r>
              <a:rPr lang="fr-FR" altLang="fr-FR" sz="1900" i="1" dirty="0" err="1">
                <a:solidFill>
                  <a:srgbClr val="8C8C8C"/>
                </a:solidFill>
                <a:latin typeface="JetBrains Mono"/>
              </a:rPr>
              <a:t>EmailAdress</a:t>
            </a:r>
            <a:r>
              <a:rPr lang="fr-FR" altLang="fr-FR" sz="1900" i="1" dirty="0">
                <a:solidFill>
                  <a:srgbClr val="8C8C8C"/>
                </a:solidFill>
                <a:latin typeface="JetBrains Mono"/>
              </a:rPr>
              <a:t>()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retourne un booléen; si retourne false format email incorrect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(!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isEmailAdress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de l'email incorrect"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(!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isCPValid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client.getCp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"Format du code postal incorrect"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45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 SERVEUR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5E9540B-054B-4701-A45A-123DA8571B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67200" y="1241617"/>
            <a:ext cx="7857600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i="1" dirty="0">
                <a:solidFill>
                  <a:srgbClr val="8C8C8C"/>
                </a:solidFill>
                <a:latin typeface="JetBrains Mono"/>
              </a:rPr>
              <a:t>    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//récupère un client par l’email saisi en paramètre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clientBdd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clientDao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.findByEmail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//contrôle si email client est reconnu par la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bdd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clientBdd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!=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Exception(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"L'adresse "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clientBdd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.getEmail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 existe déjà"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//si tout est ok on sauvegarde les données saisies dans la </a:t>
            </a:r>
            <a:r>
              <a:rPr kumimoji="0" lang="fr-FR" altLang="fr-FR" sz="19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bdd</a:t>
            </a:r>
            <a:b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fr-FR" altLang="fr-FR" sz="19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clientDao</a:t>
            </a:r>
            <a:r>
              <a:rPr kumimoji="0" lang="fr-FR" altLang="fr-FR" sz="1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(client);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client;</a:t>
            </a:r>
            <a:b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fr-FR" altLang="fr-F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E4E96A-5734-43DF-A91B-FC143986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43317"/>
            <a:ext cx="12191999" cy="1415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« 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SELECT 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* 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FROM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app_client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 WHERE 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email =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client.getEmail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 »;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1900" i="1" dirty="0">
              <a:solidFill>
                <a:srgbClr val="080808"/>
              </a:solidFill>
              <a:latin typeface="JetBrains Mono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« 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INSERT INTO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app_client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 (nom,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prenom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, tel, email, adresse,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cp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, ville) </a:t>
            </a:r>
            <a:r>
              <a:rPr lang="fr-FR" altLang="fr-FR" sz="1900" dirty="0">
                <a:solidFill>
                  <a:srgbClr val="0033B3"/>
                </a:solidFill>
                <a:latin typeface="JetBrains Mono"/>
              </a:rPr>
              <a:t>VALUES 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client.getNom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client.getPrenom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client.getTel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client.getEmail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client.getAdresse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client.getCp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(), </a:t>
            </a:r>
            <a:r>
              <a:rPr lang="fr-FR" altLang="fr-FR" sz="1900" dirty="0" err="1">
                <a:solidFill>
                  <a:srgbClr val="080808"/>
                </a:solidFill>
                <a:latin typeface="JetBrains Mono"/>
              </a:rPr>
              <a:t>client.getVille</a:t>
            </a:r>
            <a:r>
              <a:rPr lang="fr-FR" altLang="fr-FR" sz="1900" dirty="0">
                <a:solidFill>
                  <a:srgbClr val="080808"/>
                </a:solidFill>
                <a:latin typeface="JetBrains Mono"/>
              </a:rPr>
              <a:t>()) »;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1000" i="1" dirty="0">
              <a:solidFill>
                <a:srgbClr val="8C8C8C"/>
              </a:solidFill>
              <a:latin typeface="JetBrains Mono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505" y="402630"/>
            <a:ext cx="80369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PRÉSENTATION PERSONNELLE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68B338-6FC9-4C81-84E0-25ACF109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24" y="2306359"/>
            <a:ext cx="1852406" cy="2366963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074D2C3-03E5-4D44-A152-913A9FC53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1388" y="2157412"/>
            <a:ext cx="2057400" cy="2543175"/>
          </a:xfr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E057235A-3846-4F27-8CBF-921C6EA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173E06B-DAA9-4F1F-8313-1E9B5C07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687560" y="2050792"/>
            <a:ext cx="2809875" cy="18725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3E677E-3547-4B5B-9468-CCBAB6B3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99" y="3272662"/>
            <a:ext cx="1851264" cy="15627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B072C5-09FA-4C50-B820-53BF1272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" y="3272662"/>
            <a:ext cx="1485187" cy="15616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6F42F6C-8676-4765-AB90-3B35842B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404" y="2050792"/>
            <a:ext cx="2809875" cy="18713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386417B-5B54-4BFF-A71A-EFE85DD1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04" y="4293240"/>
            <a:ext cx="2809875" cy="1704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F7E473-5E18-470F-87EB-8C9665BC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757" y="4293239"/>
            <a:ext cx="2810678" cy="17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CDC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ACBEC1-81C0-4FD0-989A-74D658A1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61" y="3070178"/>
            <a:ext cx="1960510" cy="17621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1D5CB86-D40B-440F-917D-3C0689B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3036840"/>
            <a:ext cx="2124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5158579-4986-4376-BB2D-452C2B7E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39" y="3070178"/>
            <a:ext cx="19526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238BE6-F131-4BD0-BE3A-CD45E144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6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437228-620E-46BD-8C8F-29AC738A3D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0" y="4545945"/>
            <a:ext cx="2397727" cy="15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54234D1-CC0E-4A35-8651-4A337C14CBB2}"/>
              </a:ext>
            </a:extLst>
          </p:cNvPr>
          <p:cNvGrpSpPr/>
          <p:nvPr/>
        </p:nvGrpSpPr>
        <p:grpSpPr>
          <a:xfrm>
            <a:off x="3678060" y="4552237"/>
            <a:ext cx="732828" cy="1569288"/>
            <a:chOff x="3678060" y="4552237"/>
            <a:chExt cx="732828" cy="1569288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FC718072-B134-4B51-9F7C-9DA3F546E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060" y="4552237"/>
              <a:ext cx="732828" cy="156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621F31DB-BE2F-49FC-9A94-566BCDC8CFD0}"/>
                </a:ext>
              </a:extLst>
            </p:cNvPr>
            <p:cNvCxnSpPr>
              <a:cxnSpLocks/>
            </p:cNvCxnSpPr>
            <p:nvPr/>
          </p:nvCxnSpPr>
          <p:spPr>
            <a:xfrm>
              <a:off x="3701956" y="4576850"/>
              <a:ext cx="695300" cy="152710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F8F90978-EAC4-4F9A-9832-58C01C97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1956" y="4576850"/>
              <a:ext cx="695300" cy="152710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6E96B101-34CB-4B55-A294-9B18EB32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8659">
            <a:off x="4826158" y="3773954"/>
            <a:ext cx="2539682" cy="10158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FCDAB4D-DAA2-41F2-8687-9877330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18" y="2659808"/>
            <a:ext cx="1577830" cy="15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99E224F-8857-419F-B4FE-D55066C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490" y="2659808"/>
            <a:ext cx="1555426" cy="15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9BE051-1056-4613-A065-B83AED41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88" y="436186"/>
            <a:ext cx="10192624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SPÉCIFICATIONS FONCTIONNELLES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0B504B-E18E-4599-BE55-ED43FB354996}"/>
              </a:ext>
            </a:extLst>
          </p:cNvPr>
          <p:cNvSpPr txBox="1"/>
          <p:nvPr/>
        </p:nvSpPr>
        <p:spPr>
          <a:xfrm>
            <a:off x="2854354" y="2189093"/>
            <a:ext cx="71704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Cas d’utilisation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Diagrammes d’activités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Diagrammes de séquences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 de classes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Maquettage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8A680C-8447-4F31-8C32-639B7E6E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 D’UTILISATION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940" y="1304575"/>
            <a:ext cx="9614119" cy="54243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AC4381-80B9-44EB-BDE9-A8D05981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4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 D’UTILISATION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527" y="1347146"/>
            <a:ext cx="7099979" cy="5263304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3E0AFD-7A1A-4454-A98F-BC8659FC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6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3964" y="1304575"/>
            <a:ext cx="8004070" cy="54243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BFA041-3B7E-4B6E-8C0E-F75157A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0616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TM10001115[[fn=Colis]]</Template>
  <TotalTime>0</TotalTime>
  <Words>1206</Words>
  <Application>Microsoft Office PowerPoint</Application>
  <PresentationFormat>Grand écran</PresentationFormat>
  <Paragraphs>97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Gill Sans MT</vt:lpstr>
      <vt:lpstr>JetBrains Mono</vt:lpstr>
      <vt:lpstr>Lato</vt:lpstr>
      <vt:lpstr>Colis</vt:lpstr>
      <vt:lpstr>PROJET DE STAGE</vt:lpstr>
      <vt:lpstr>SOMMAIRE</vt:lpstr>
      <vt:lpstr>PRÉSENTATION PERSONNELLE</vt:lpstr>
      <vt:lpstr>ANALYSE DU CDC</vt:lpstr>
      <vt:lpstr>ANALYSE DU CDC</vt:lpstr>
      <vt:lpstr>SPÉCIFICATIONS FONCTIONNELLES</vt:lpstr>
      <vt:lpstr>CAS D’UTILISATION</vt:lpstr>
      <vt:lpstr>CAS D’UTILISATION</vt:lpstr>
      <vt:lpstr>DIAGRAMME D’ACTIVITÉS</vt:lpstr>
      <vt:lpstr>DIAGRAMME D’ACTIVITÉS</vt:lpstr>
      <vt:lpstr>DIAGRAMME D’ACTIVITÉS</vt:lpstr>
      <vt:lpstr>DIAGRAMME DE SÉQUENCES</vt:lpstr>
      <vt:lpstr>DIAGRAMME DE SÉQUENCES</vt:lpstr>
      <vt:lpstr>DIAGRAMME DE SÉQUENCES</vt:lpstr>
      <vt:lpstr>DIAGRAMME DE CLASSES</vt:lpstr>
      <vt:lpstr>MAQUETTAGE</vt:lpstr>
      <vt:lpstr>MAQUETTAGE</vt:lpstr>
      <vt:lpstr>MODÈLE CONCEPTUEL des DONNÉES</vt:lpstr>
      <vt:lpstr>MODÈLE LOGIQUE des DONNÉES</vt:lpstr>
      <vt:lpstr>Présentation PowerPoint</vt:lpstr>
      <vt:lpstr>ARBORESCENCE</vt:lpstr>
      <vt:lpstr>ARBORESCENCE</vt:lpstr>
      <vt:lpstr>OUTILS TECHNIQUES</vt:lpstr>
      <vt:lpstr>FONCTIONNALITÉ CLIENT</vt:lpstr>
      <vt:lpstr>FONCTIONNALITÉ CLIENT</vt:lpstr>
      <vt:lpstr>FONCTIONNALITÉ CLIENT</vt:lpstr>
      <vt:lpstr>FONCTIONNALITÉ SERVEUR</vt:lpstr>
      <vt:lpstr>FONCTIONNALITÉ SERVEUR</vt:lpstr>
      <vt:lpstr>FONCTIONNALITÉ SERVEUR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najet L</dc:creator>
  <cp:lastModifiedBy>najet L</cp:lastModifiedBy>
  <cp:revision>23</cp:revision>
  <dcterms:created xsi:type="dcterms:W3CDTF">2021-12-08T11:47:36Z</dcterms:created>
  <dcterms:modified xsi:type="dcterms:W3CDTF">2021-12-20T16:18:47Z</dcterms:modified>
</cp:coreProperties>
</file>